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98" r:id="rId4"/>
    <p:sldId id="328" r:id="rId5"/>
    <p:sldId id="924" r:id="rId6"/>
    <p:sldId id="925" r:id="rId7"/>
    <p:sldId id="710" r:id="rId8"/>
    <p:sldId id="926" r:id="rId9"/>
    <p:sldId id="928" r:id="rId10"/>
    <p:sldId id="929" r:id="rId11"/>
    <p:sldId id="927" r:id="rId12"/>
    <p:sldId id="931" r:id="rId13"/>
    <p:sldId id="930" r:id="rId14"/>
    <p:sldId id="933" r:id="rId15"/>
    <p:sldId id="932" r:id="rId16"/>
    <p:sldId id="935" r:id="rId17"/>
    <p:sldId id="934" r:id="rId18"/>
    <p:sldId id="937" r:id="rId19"/>
    <p:sldId id="936" r:id="rId20"/>
    <p:sldId id="74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4"/>
    <p:restoredTop sz="80696"/>
  </p:normalViewPr>
  <p:slideViewPr>
    <p:cSldViewPr snapToGrid="0">
      <p:cViewPr>
        <p:scale>
          <a:sx n="48" d="100"/>
          <a:sy n="48" d="100"/>
        </p:scale>
        <p:origin x="148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648D-20A3-C945-9B99-D4E95814E039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64489-9831-C643-AA24-FB0F96CDD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C7E3-4DB9-4DDC-85C4-A5B29112AD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A3F45-5D7A-974C-931C-5F1A6EB78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64489-9831-C643-AA24-FB0F96CDD8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6B84-EC5C-DDF8-93EF-5C72BE5B4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5CF49-99DA-7DD4-7C7A-00F0D6240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F3FF-6E24-C3EF-A222-9C1BD8C2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6E679-E7EE-1475-3BBD-EF9007C0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DC8B-C173-C411-0436-7ABFD393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AFCE-304D-EEAE-15F4-0D9992B5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F7567-DCE7-00C0-2796-EB8066149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853E-7943-2835-9E9F-999EAC0E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A54E-5BA8-4A6C-F01E-231965A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56AA-B934-0A6C-7150-DE563016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F9AB7-FB56-84CA-C306-FDF8518E4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551EE-755D-7724-5479-A90F25FAB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423AB-BFDE-3779-49F5-9A3A5DB4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C3045-E956-B9A5-1ECC-7ADACF59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E391-ABB2-D887-107D-9535AC4F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9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2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61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9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5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3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4774-AC81-2D1F-F963-40B862ED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1997-E39A-D944-D13A-11765805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89345-F1CD-6C92-083D-EE430B25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8A77-D903-5467-4B8F-108B4B94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86913-8697-9A5A-FC32-B71A162C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93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49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6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5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5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1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66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15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6D31-7209-C3E6-8F4D-33FF1E8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DE61-7474-C1A1-544A-47AEE0CFC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31835-74CD-3C57-0526-7D64492C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843B-7EB1-FBE6-B4A5-7DE57A4C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53053-2111-6F0D-71D0-0775126F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14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63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2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3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9531-40F0-B45B-2F2F-C84F3F1B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DD37-F041-3B6F-2DFE-A2DE33DEC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6B192-17CC-EC4F-5DBF-B80C181FA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E08EE-E8D7-E3A5-32C1-2D0F2CE8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DBF5-EB64-2988-49C8-4B984533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20DB6-ED26-15BB-D484-2055A013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EEC4-DA4D-1A9E-2B1B-9F7DE8B5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C4E2-F125-5017-7F08-85179D251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885E0-4438-0D41-D98A-292BCDF17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821B3-BA37-49CB-D0CF-D48122FB0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E39E5-C51F-3174-9DFF-268AB2ADF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FF875-1DDF-83EB-8730-958878E1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5CA79-DF89-4D20-C0C2-97D319A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22F09-B64D-CFAF-364D-467D7C05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3D58-E919-DE3D-62A7-DC75F35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6C92B-455F-52CF-A9B6-905C47BD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BEBE7-3E4F-4B68-A4CD-6323659A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47E66-AA4A-96E1-A1E3-A528C31C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759DA-F7A2-37C0-FFCB-227A40A8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6F34E-58CF-78F4-E1E0-663AC6C7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B5449-C297-06FD-AC72-A6ADE9A8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1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809A-71E1-BB30-5BD7-9669AEC9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8FE9-1248-A107-8023-F6763F90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86265-5D63-FACC-0009-90F577BD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E87B-C59E-399E-90CD-7BD6C841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F9692-FF4D-8B81-75A4-F548CE2C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771F-4B2E-0A35-6D3C-D7C051A6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3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5217-BC86-0825-D6F7-01D8EB29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E3DCA-D5EB-4A61-491F-18EDB2962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DD417-386B-D24C-4547-0D67476E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AA111-F65C-2FBD-FD14-8EFE0153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F88B3-8B2A-3D22-3A7D-BEC864FE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55B96-216B-D8FF-20AA-C7744205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EF6F0-455A-7798-CB13-117E67E0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9F509-3C13-9711-CA26-B86D7AF78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94D72-2D04-F52A-9FAB-BD7793C6A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6D00C-58CB-3007-FDAF-7DF4410EE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103D-55C0-2F75-D5B3-25BCFAD43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7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3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3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Quality Control and </a:t>
            </a:r>
            <a:br>
              <a:rPr lang="en-US" sz="5000" dirty="0"/>
            </a:br>
            <a:r>
              <a:rPr lang="en-US" sz="5000" dirty="0"/>
              <a:t>Summary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C968-B823-5BC6-9CD6-D63CE1F3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working with 2 thin sections of breast cancer tissue</a:t>
            </a:r>
          </a:p>
        </p:txBody>
      </p:sp>
      <p:pic>
        <p:nvPicPr>
          <p:cNvPr id="5" name="Picture 2" descr="Histological techniques. 4. Sectioning. Paraffin microtome. Atlas of plant  and animal histology.">
            <a:extLst>
              <a:ext uri="{FF2B5EF4-FFF2-40B4-BE49-F238E27FC236}">
                <a16:creationId xmlns:a16="http://schemas.microsoft.com/office/drawing/2014/main" id="{FAB59592-49C6-6F39-ED8E-1C9F61D6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003848" cy="47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9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nk and blue stain&#10;&#10;AI-generated content may be incorrect.">
            <a:extLst>
              <a:ext uri="{FF2B5EF4-FFF2-40B4-BE49-F238E27FC236}">
                <a16:creationId xmlns:a16="http://schemas.microsoft.com/office/drawing/2014/main" id="{F073C794-2375-F348-1806-4B98DDF28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0" y="-4371146"/>
            <a:ext cx="12192000" cy="146858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B5EF47-709F-6859-541D-C9023BF32AEC}"/>
              </a:ext>
            </a:extLst>
          </p:cNvPr>
          <p:cNvSpPr/>
          <p:nvPr/>
        </p:nvSpPr>
        <p:spPr>
          <a:xfrm rot="16200000">
            <a:off x="4087761" y="1495923"/>
            <a:ext cx="3179313" cy="317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8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210D-9E5A-AA06-6A5E-1573286B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AFCF-ADAF-DBF0-3C02-915FB4B8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quality control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4F1B-2B10-1640-F6A6-4E23B9A5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total genes are detected per cell/spot?</a:t>
            </a:r>
          </a:p>
          <a:p>
            <a:r>
              <a:rPr lang="en-US" dirty="0"/>
              <a:t>How many unique genes are detected per cell/spot?</a:t>
            </a:r>
          </a:p>
          <a:p>
            <a:r>
              <a:rPr lang="en-US" dirty="0"/>
              <a:t>What is the total expression of each gene across all cells/spots?</a:t>
            </a:r>
          </a:p>
          <a:p>
            <a:r>
              <a:rPr lang="en-US" dirty="0"/>
              <a:t>What is the average expression of each gene across all cells/spots?</a:t>
            </a:r>
          </a:p>
          <a:p>
            <a:r>
              <a:rPr lang="en-US" dirty="0"/>
              <a:t>How many cells/spots is a particular gene detected in?</a:t>
            </a:r>
          </a:p>
        </p:txBody>
      </p:sp>
    </p:spTree>
    <p:extLst>
      <p:ext uri="{BB962C8B-B14F-4D97-AF65-F5344CB8AC3E}">
        <p14:creationId xmlns:p14="http://schemas.microsoft.com/office/powerpoint/2010/main" val="329961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87A5-0496-D2E2-7226-DB5B669C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imaging </a:t>
            </a:r>
            <a:r>
              <a:rPr lang="en-US" dirty="0" err="1"/>
              <a:t>smFISH</a:t>
            </a:r>
            <a:r>
              <a:rPr lang="en-US" dirty="0"/>
              <a:t>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36F8-6F5B-B5E8-0EE4-98ACEE98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how many total genes are detected per cell</a:t>
            </a:r>
          </a:p>
          <a:p>
            <a:pPr lvl="1"/>
            <a:r>
              <a:rPr lang="en-US" dirty="0"/>
              <a:t>She notices a cell has 0 genes detected</a:t>
            </a:r>
          </a:p>
          <a:p>
            <a:pPr lvl="1"/>
            <a:r>
              <a:rPr lang="en-US" dirty="0"/>
              <a:t>She concludes the cell is dead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7D5A68-593C-4E6F-9596-CE8A51C5FBA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33939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E55D-E782-8C7A-EBC2-BB6571CA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344B-0637-8007-7B32-2D1DE9EF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imaging </a:t>
            </a:r>
            <a:r>
              <a:rPr lang="en-US" dirty="0" err="1"/>
              <a:t>smFISH</a:t>
            </a:r>
            <a:r>
              <a:rPr lang="en-US" dirty="0"/>
              <a:t>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1611-EB4A-CD06-5ECF-6AA7DFF6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the total expression of each gene across all cells</a:t>
            </a:r>
          </a:p>
          <a:p>
            <a:pPr lvl="1"/>
            <a:r>
              <a:rPr lang="en-US" dirty="0"/>
              <a:t>She notices a gene for which this total expression is 0</a:t>
            </a:r>
          </a:p>
          <a:p>
            <a:pPr lvl="1"/>
            <a:r>
              <a:rPr lang="en-US" dirty="0"/>
              <a:t>She concludes that the probes she designed for this gene must have all failed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9F274-851A-FBE3-42C4-56DC913B1792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33663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1BE-2E42-F684-7091-35392D99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8D6D-B3D4-B55E-5D38-5887EB25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spot sequencing-based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8931-456B-D5F4-9908-628EC7D7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how many total genes are detected per spot</a:t>
            </a:r>
          </a:p>
          <a:p>
            <a:pPr lvl="1"/>
            <a:r>
              <a:rPr lang="en-US" dirty="0"/>
              <a:t>She notices a spot has 0 genes detected</a:t>
            </a:r>
          </a:p>
          <a:p>
            <a:pPr lvl="1"/>
            <a:r>
              <a:rPr lang="en-US" dirty="0"/>
              <a:t>She concludes all the cell in this spot are dead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D89211-F707-1CB6-B394-921ED3F2F53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53755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analyze your Visium data - Single Cell Discoveries">
            <a:extLst>
              <a:ext uri="{FF2B5EF4-FFF2-40B4-BE49-F238E27FC236}">
                <a16:creationId xmlns:a16="http://schemas.microsoft.com/office/drawing/2014/main" id="{CF328B81-AC3B-1DB9-4653-012F216FE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0"/>
            <a:ext cx="8942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C487C-CD55-EB24-79E6-DDE8524A206B}"/>
              </a:ext>
            </a:extLst>
          </p:cNvPr>
          <p:cNvCxnSpPr/>
          <p:nvPr/>
        </p:nvCxnSpPr>
        <p:spPr>
          <a:xfrm>
            <a:off x="1210235" y="3429000"/>
            <a:ext cx="833718" cy="1223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87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EA6F-F9CB-1FFD-B78C-B7170231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ADD3-2C5A-E012-DBA8-A9B29410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loops</a:t>
            </a:r>
          </a:p>
          <a:p>
            <a:r>
              <a:rPr lang="en-US" dirty="0"/>
              <a:t>Calculating summary statistics</a:t>
            </a:r>
          </a:p>
          <a:p>
            <a:r>
              <a:rPr lang="en-US" dirty="0"/>
              <a:t>Histograms </a:t>
            </a:r>
          </a:p>
        </p:txBody>
      </p:sp>
    </p:spTree>
    <p:extLst>
      <p:ext uri="{BB962C8B-B14F-4D97-AF65-F5344CB8AC3E}">
        <p14:creationId xmlns:p14="http://schemas.microsoft.com/office/powerpoint/2010/main" val="2457984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out your 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HW1 due tonight</a:t>
            </a:r>
          </a:p>
          <a:p>
            <a:pPr marL="0" indent="0" algn="ctr">
              <a:buNone/>
            </a:pPr>
            <a:r>
              <a:rPr lang="en-US" dirty="0"/>
              <a:t>Hint: justify your choices. If you used a particular visual channel, </a:t>
            </a:r>
            <a:br>
              <a:rPr lang="en-US" dirty="0"/>
            </a:br>
            <a:r>
              <a:rPr lang="en-US" dirty="0"/>
              <a:t>why did you do it? Could you have chosen something else?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Take Home Quiz Friday</a:t>
            </a:r>
          </a:p>
        </p:txBody>
      </p:sp>
      <p:pic>
        <p:nvPicPr>
          <p:cNvPr id="1026" name="Picture 2" descr="EN.580.428 Genomic Data Visualization salience">
            <a:extLst>
              <a:ext uri="{FF2B5EF4-FFF2-40B4-BE49-F238E27FC236}">
                <a16:creationId xmlns:a16="http://schemas.microsoft.com/office/drawing/2014/main" id="{AD5AA2C7-02F2-C608-4F54-E68A172E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985806"/>
            <a:ext cx="4145280" cy="211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1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Review our understanding of spatial transcriptomics data based on the datasets we now have access to</a:t>
            </a:r>
          </a:p>
          <a:p>
            <a:r>
              <a:rPr lang="en-US" dirty="0">
                <a:latin typeface="-apple-system"/>
              </a:rPr>
              <a:t>P</a:t>
            </a:r>
            <a:r>
              <a:rPr lang="en-US" b="0" i="0" dirty="0">
                <a:effectLst/>
                <a:latin typeface="-apple-system"/>
              </a:rPr>
              <a:t>erform quality control analysis using data visualization</a:t>
            </a:r>
          </a:p>
          <a:p>
            <a:r>
              <a:rPr lang="en-US" dirty="0">
                <a:latin typeface="-apple-system"/>
              </a:rPr>
              <a:t>C</a:t>
            </a:r>
            <a:r>
              <a:rPr lang="en-US" b="0" i="0" dirty="0">
                <a:effectLst/>
                <a:latin typeface="-apple-system"/>
              </a:rPr>
              <a:t>ompute various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E1662-CC21-264E-B75A-855799622D64}"/>
              </a:ext>
            </a:extLst>
          </p:cNvPr>
          <p:cNvSpPr/>
          <p:nvPr/>
        </p:nvSpPr>
        <p:spPr>
          <a:xfrm>
            <a:off x="10405766" y="1761584"/>
            <a:ext cx="1786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261D0E83-19DC-ECA2-074E-01A4F655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Pikachu Pokemon transparent PNG - StickPNG">
            <a:extLst>
              <a:ext uri="{FF2B5EF4-FFF2-40B4-BE49-F238E27FC236}">
                <a16:creationId xmlns:a16="http://schemas.microsoft.com/office/drawing/2014/main" id="{022E7997-5F1A-0C7A-20C7-127B4039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01" y="2088791"/>
            <a:ext cx="1504545" cy="15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evee (Pokémon) - Bulbapedia, the community-driven Pokémon encyclopedia">
            <a:extLst>
              <a:ext uri="{FF2B5EF4-FFF2-40B4-BE49-F238E27FC236}">
                <a16:creationId xmlns:a16="http://schemas.microsoft.com/office/drawing/2014/main" id="{B7A9BB78-2CA1-246C-65F8-01711C57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01" y="4276368"/>
            <a:ext cx="1504545" cy="15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/>
        </p:nvGrpSpPr>
        <p:grpSpPr>
          <a:xfrm>
            <a:off x="1811410" y="1412024"/>
            <a:ext cx="4286557" cy="2493793"/>
            <a:chOff x="2153469" y="2576090"/>
            <a:chExt cx="4286557" cy="24937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9" name="TextBox 338"/>
            <p:cNvSpPr txBox="1"/>
            <p:nvPr/>
          </p:nvSpPr>
          <p:spPr>
            <a:xfrm>
              <a:off x="5701657" y="3002462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RNA1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701657" y="3839973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50"/>
                  </a:solidFill>
                </a:rPr>
                <a:t>RNA2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5672311" y="4700551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9900"/>
                  </a:solidFill>
                </a:rPr>
                <a:t>RNA3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/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/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/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4" name="Straight Connector 173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94" name="Oval 19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5" name="Straight Connector 19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Oval 19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204" name="Oval 20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5" name="Straight Connector 20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7" name="Group 336"/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76" name="Straight Connector 275"/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Group 276"/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Straight Connector 277"/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" name="Group 278"/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318" name="Oval 317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Straight Connector 280"/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Straight Connector 283"/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/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Oval 333"/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8" name="Rectangle 367"/>
          <p:cNvSpPr/>
          <p:nvPr/>
        </p:nvSpPr>
        <p:spPr>
          <a:xfrm>
            <a:off x="9165771" y="6078710"/>
            <a:ext cx="373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Femino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Science, 1998)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(Raj et al., Nature Methods, 2008)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Lukumbuzya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Front.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Microbiol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2019)</a:t>
            </a:r>
          </a:p>
        </p:txBody>
      </p:sp>
      <p:pic>
        <p:nvPicPr>
          <p:cNvPr id="1026" name="Picture 2" descr="FISHscope | Ross Fluorescence Imaging Center">
            <a:extLst>
              <a:ext uri="{FF2B5EF4-FFF2-40B4-BE49-F238E27FC236}">
                <a16:creationId xmlns:a16="http://schemas.microsoft.com/office/drawing/2014/main" id="{0D093D0B-52D2-7F42-84F0-A21FC8B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23" y="1570070"/>
            <a:ext cx="3535111" cy="26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8F34E6-E438-257C-FD2B-5EF5BA796FEF}"/>
              </a:ext>
            </a:extLst>
          </p:cNvPr>
          <p:cNvSpPr txBox="1">
            <a:spLocks/>
          </p:cNvSpPr>
          <p:nvPr/>
        </p:nvSpPr>
        <p:spPr>
          <a:xfrm>
            <a:off x="541868" y="365125"/>
            <a:ext cx="11192932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smFISH</a:t>
            </a:r>
            <a:r>
              <a:rPr lang="en-US" sz="3200" dirty="0"/>
              <a:t> enables imaging of single mRNA molecules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3D274-1638-3E39-030D-0C92B197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505" y="4180256"/>
            <a:ext cx="6253881" cy="21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2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2C20-0F02-0945-9E34-FB747C6CE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8" y="394556"/>
            <a:ext cx="10577384" cy="594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31CDA-F917-4040-A18F-B1CC8E42C20F}"/>
              </a:ext>
            </a:extLst>
          </p:cNvPr>
          <p:cNvSpPr txBox="1"/>
          <p:nvPr/>
        </p:nvSpPr>
        <p:spPr>
          <a:xfrm>
            <a:off x="8798011" y="6344335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(Slide courtesy of </a:t>
            </a:r>
            <a:r>
              <a:rPr lang="en-US" err="1"/>
              <a:t>Chenglong</a:t>
            </a:r>
            <a:r>
              <a:rPr lang="en-US"/>
              <a:t> Xia)</a:t>
            </a:r>
          </a:p>
        </p:txBody>
      </p:sp>
    </p:spTree>
    <p:extLst>
      <p:ext uri="{BB962C8B-B14F-4D97-AF65-F5344CB8AC3E}">
        <p14:creationId xmlns:p14="http://schemas.microsoft.com/office/powerpoint/2010/main" val="227347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na synthesis&#10;&#10;AI-generated content may be incorrect.">
            <a:extLst>
              <a:ext uri="{FF2B5EF4-FFF2-40B4-BE49-F238E27FC236}">
                <a16:creationId xmlns:a16="http://schemas.microsoft.com/office/drawing/2014/main" id="{D0629F1C-2828-90FD-6054-03E1AF640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4237"/>
          <a:stretch/>
        </p:blipFill>
        <p:spPr>
          <a:xfrm>
            <a:off x="994315" y="214783"/>
            <a:ext cx="10203365" cy="2273081"/>
          </a:xfrm>
        </p:spPr>
      </p:pic>
      <p:pic>
        <p:nvPicPr>
          <p:cNvPr id="7" name="Picture 6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F8EB7B45-7B57-7FD2-7EC0-140AAAF9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522" y="2403012"/>
            <a:ext cx="6330950" cy="4117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0B719-10A1-B0DE-CDA6-E2AEE1073BE1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</p:spTree>
    <p:extLst>
      <p:ext uri="{BB962C8B-B14F-4D97-AF65-F5344CB8AC3E}">
        <p14:creationId xmlns:p14="http://schemas.microsoft.com/office/powerpoint/2010/main" val="274768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81C508C5-3632-FA9B-72A8-D2F4C7E8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622887"/>
            <a:ext cx="9624704" cy="5612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72A29-DD7C-C9D8-C56A-49C2E0737C3E}"/>
              </a:ext>
            </a:extLst>
          </p:cNvPr>
          <p:cNvSpPr/>
          <p:nvPr/>
        </p:nvSpPr>
        <p:spPr>
          <a:xfrm>
            <a:off x="1283648" y="914400"/>
            <a:ext cx="4812352" cy="251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41C5D-E453-302F-C4D9-CAAB29DDE962}"/>
              </a:ext>
            </a:extLst>
          </p:cNvPr>
          <p:cNvSpPr/>
          <p:nvPr/>
        </p:nvSpPr>
        <p:spPr>
          <a:xfrm>
            <a:off x="1283647" y="3789358"/>
            <a:ext cx="4812351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1C9DD-21E6-341C-4145-8EB7B058728B}"/>
              </a:ext>
            </a:extLst>
          </p:cNvPr>
          <p:cNvSpPr/>
          <p:nvPr/>
        </p:nvSpPr>
        <p:spPr>
          <a:xfrm>
            <a:off x="6096000" y="3767657"/>
            <a:ext cx="5012266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B3FE5-6D6E-B761-43F5-9546AD0A3D0A}"/>
              </a:ext>
            </a:extLst>
          </p:cNvPr>
          <p:cNvSpPr/>
          <p:nvPr/>
        </p:nvSpPr>
        <p:spPr>
          <a:xfrm>
            <a:off x="6095999" y="984626"/>
            <a:ext cx="5012267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BC7D8F64-EADC-7A5E-1469-BB8F7F80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93925" l="4087" r="89646">
                        <a14:foregroundMark x1="5722" y1="29439" x2="5722" y2="29439"/>
                        <a14:foregroundMark x1="12670" y1="15421" x2="12670" y2="15421"/>
                        <a14:foregroundMark x1="21117" y1="28037" x2="21117" y2="28037"/>
                        <a14:foregroundMark x1="12262" y1="41822" x2="12262" y2="41822"/>
                        <a14:foregroundMark x1="13760" y1="64953" x2="13760" y2="64953"/>
                        <a14:foregroundMark x1="4223" y1="82009" x2="4223" y2="82009"/>
                        <a14:foregroundMark x1="12534" y1="89019" x2="12534" y2="89019"/>
                        <a14:foregroundMark x1="20708" y1="75000" x2="20708" y2="75000"/>
                        <a14:foregroundMark x1="54905" y1="76869" x2="54905" y2="76869"/>
                        <a14:foregroundMark x1="61172" y1="65187" x2="61172" y2="65187"/>
                        <a14:foregroundMark x1="69346" y1="74533" x2="69346" y2="74533"/>
                        <a14:foregroundMark x1="61989" y1="93925" x2="61989" y2="93925"/>
                        <a14:foregroundMark x1="5313" y1="28037" x2="5313" y2="28037"/>
                        <a14:foregroundMark x1="4632" y1="29206" x2="4632" y2="29206"/>
                        <a14:foregroundMark x1="3951" y1="78738" x2="3951" y2="78738"/>
                        <a14:foregroundMark x1="53951" y1="29907" x2="53951" y2="29907"/>
                        <a14:foregroundMark x1="62125" y1="14953" x2="62125" y2="14953"/>
                        <a14:foregroundMark x1="70845" y1="28738" x2="70845" y2="28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3646" y="743695"/>
            <a:ext cx="9624704" cy="5612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CCD3AC-7B96-E6A9-4F6D-ED92D622F432}"/>
              </a:ext>
            </a:extLst>
          </p:cNvPr>
          <p:cNvSpPr/>
          <p:nvPr/>
        </p:nvSpPr>
        <p:spPr>
          <a:xfrm>
            <a:off x="6116213" y="1159727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DA884-0876-461A-953E-17DF1D02C54E}"/>
              </a:ext>
            </a:extLst>
          </p:cNvPr>
          <p:cNvSpPr/>
          <p:nvPr/>
        </p:nvSpPr>
        <p:spPr>
          <a:xfrm>
            <a:off x="1344293" y="1209280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086956-162B-3128-EA05-906E28C659C4}"/>
              </a:ext>
            </a:extLst>
          </p:cNvPr>
          <p:cNvSpPr/>
          <p:nvPr/>
        </p:nvSpPr>
        <p:spPr>
          <a:xfrm>
            <a:off x="6116213" y="3902362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904974-EF76-A8CA-DD99-1BCE5E4F8D7E}"/>
              </a:ext>
            </a:extLst>
          </p:cNvPr>
          <p:cNvSpPr/>
          <p:nvPr/>
        </p:nvSpPr>
        <p:spPr>
          <a:xfrm>
            <a:off x="1344293" y="3951915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6A576-A0FB-C090-D5B3-B50DA1FC0E84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</p:spTree>
    <p:extLst>
      <p:ext uri="{BB962C8B-B14F-4D97-AF65-F5344CB8AC3E}">
        <p14:creationId xmlns:p14="http://schemas.microsoft.com/office/powerpoint/2010/main" val="15175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67C55-98BD-32D2-93CD-D9281792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A1E7C4B7-1BA7-B21F-69D6-108C66F7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622887"/>
            <a:ext cx="9624704" cy="5612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AC7FF2-6AE3-B915-E690-EC662C49BDC4}"/>
              </a:ext>
            </a:extLst>
          </p:cNvPr>
          <p:cNvSpPr/>
          <p:nvPr/>
        </p:nvSpPr>
        <p:spPr>
          <a:xfrm>
            <a:off x="1283648" y="914400"/>
            <a:ext cx="2429936" cy="251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78C61E-BF12-F9EF-7A97-C8B27AF80F31}"/>
              </a:ext>
            </a:extLst>
          </p:cNvPr>
          <p:cNvSpPr/>
          <p:nvPr/>
        </p:nvSpPr>
        <p:spPr>
          <a:xfrm>
            <a:off x="1283648" y="3789358"/>
            <a:ext cx="2429936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37A9CB-E7F2-BE98-5BEE-F3045A0E4875}"/>
              </a:ext>
            </a:extLst>
          </p:cNvPr>
          <p:cNvSpPr/>
          <p:nvPr/>
        </p:nvSpPr>
        <p:spPr>
          <a:xfrm>
            <a:off x="6096000" y="3767657"/>
            <a:ext cx="2429936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385729-E154-C6F6-1E82-3970CBE07AF0}"/>
              </a:ext>
            </a:extLst>
          </p:cNvPr>
          <p:cNvSpPr/>
          <p:nvPr/>
        </p:nvSpPr>
        <p:spPr>
          <a:xfrm>
            <a:off x="6096000" y="984626"/>
            <a:ext cx="2429936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88682AC5-E685-D06F-0C2C-877573708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93925" l="4087" r="89646">
                        <a14:foregroundMark x1="5722" y1="29439" x2="5722" y2="29439"/>
                        <a14:foregroundMark x1="12670" y1="15421" x2="12670" y2="15421"/>
                        <a14:foregroundMark x1="21117" y1="28037" x2="21117" y2="28037"/>
                        <a14:foregroundMark x1="12262" y1="41822" x2="12262" y2="41822"/>
                        <a14:foregroundMark x1="13760" y1="64953" x2="13760" y2="64953"/>
                        <a14:foregroundMark x1="4223" y1="82009" x2="4223" y2="82009"/>
                        <a14:foregroundMark x1="12534" y1="89019" x2="12534" y2="89019"/>
                        <a14:foregroundMark x1="20708" y1="75000" x2="20708" y2="75000"/>
                        <a14:foregroundMark x1="54905" y1="76869" x2="54905" y2="76869"/>
                        <a14:foregroundMark x1="61172" y1="65187" x2="61172" y2="65187"/>
                        <a14:foregroundMark x1="69346" y1="74533" x2="69346" y2="74533"/>
                        <a14:foregroundMark x1="61989" y1="93925" x2="61989" y2="93925"/>
                        <a14:foregroundMark x1="5313" y1="28037" x2="5313" y2="28037"/>
                        <a14:foregroundMark x1="4632" y1="29206" x2="4632" y2="29206"/>
                        <a14:foregroundMark x1="3951" y1="78738" x2="3951" y2="78738"/>
                        <a14:foregroundMark x1="53951" y1="29907" x2="53951" y2="29907"/>
                        <a14:foregroundMark x1="62125" y1="14953" x2="62125" y2="14953"/>
                        <a14:foregroundMark x1="70845" y1="28738" x2="70845" y2="28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3648" y="743695"/>
            <a:ext cx="9624704" cy="561222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584676-AF45-196C-FC24-8E86A2DA2FCC}"/>
              </a:ext>
            </a:extLst>
          </p:cNvPr>
          <p:cNvSpPr/>
          <p:nvPr/>
        </p:nvSpPr>
        <p:spPr>
          <a:xfrm>
            <a:off x="6116213" y="1159727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A8BAE-ED15-A832-9F83-FCFCBDC094AF}"/>
              </a:ext>
            </a:extLst>
          </p:cNvPr>
          <p:cNvSpPr/>
          <p:nvPr/>
        </p:nvSpPr>
        <p:spPr>
          <a:xfrm>
            <a:off x="1344293" y="1209280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D9072A-7348-8B5F-1B48-19EDB11F15C4}"/>
              </a:ext>
            </a:extLst>
          </p:cNvPr>
          <p:cNvSpPr/>
          <p:nvPr/>
        </p:nvSpPr>
        <p:spPr>
          <a:xfrm>
            <a:off x="6116213" y="3902362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638811-DAF8-EF43-CF84-C6D56432B780}"/>
              </a:ext>
            </a:extLst>
          </p:cNvPr>
          <p:cNvSpPr/>
          <p:nvPr/>
        </p:nvSpPr>
        <p:spPr>
          <a:xfrm>
            <a:off x="1344293" y="3951915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341F0-FEB5-3AC6-F27B-4300A7A7471B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</p:spTree>
    <p:extLst>
      <p:ext uri="{BB962C8B-B14F-4D97-AF65-F5344CB8AC3E}">
        <p14:creationId xmlns:p14="http://schemas.microsoft.com/office/powerpoint/2010/main" val="38950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7E67-B2AF-D87D-4DFE-279AEC83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pros and cons of each </a:t>
            </a:r>
            <a:br>
              <a:rPr lang="en-US" dirty="0"/>
            </a:br>
            <a:r>
              <a:rPr lang="en-US" dirty="0"/>
              <a:t>spatial transcriptomic approach?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30A6-30BF-961A-B68A-CB1257EE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ED6874-4D5B-62F5-A822-F93217F40F0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655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442</Words>
  <Application>Microsoft Macintosh PowerPoint</Application>
  <PresentationFormat>Widescreen</PresentationFormat>
  <Paragraphs>71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docs-Roboto</vt:lpstr>
      <vt:lpstr>Office Theme</vt:lpstr>
      <vt:lpstr>1_Office Theme</vt:lpstr>
      <vt:lpstr>2_Office Theme</vt:lpstr>
      <vt:lpstr>EN.580.428  Genomic Data Visualization Lesson 3  Quality Control and  Summary Statistics</vt:lpstr>
      <vt:lpstr>Lesson learning objectives</vt:lpstr>
      <vt:lpstr>Spatially resolved transcriptomic technologies enable us to profile what genes are expressed by cells in tissues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pros and cons of each  spatial transcriptomic approach? </vt:lpstr>
      <vt:lpstr>You are working with 2 thin sections of breast cancer tissue</vt:lpstr>
      <vt:lpstr>PowerPoint Presentation</vt:lpstr>
      <vt:lpstr>Common quality control metrics</vt:lpstr>
      <vt:lpstr>Consider an imaging smFISH-based  spatial transcriptomics dataset</vt:lpstr>
      <vt:lpstr>Consider an imaging smFISH-based  spatial transcriptomics dataset</vt:lpstr>
      <vt:lpstr>Consider a spot sequencing-based  spatial transcriptomics dataset</vt:lpstr>
      <vt:lpstr>PowerPoint Presentation</vt:lpstr>
      <vt:lpstr>Hands-on component</vt:lpstr>
      <vt:lpstr>Fill out your 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4  Linear Dimensionality Reduction: Principal Components Analysis</dc:title>
  <dc:creator>Jean Fan</dc:creator>
  <cp:lastModifiedBy>Jean Fan</cp:lastModifiedBy>
  <cp:revision>7</cp:revision>
  <dcterms:created xsi:type="dcterms:W3CDTF">2024-01-30T17:39:03Z</dcterms:created>
  <dcterms:modified xsi:type="dcterms:W3CDTF">2025-01-29T00:29:35Z</dcterms:modified>
</cp:coreProperties>
</file>